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1" r:id="rId4"/>
    <p:sldId id="257" r:id="rId5"/>
    <p:sldId id="258" r:id="rId6"/>
    <p:sldId id="259" r:id="rId7"/>
    <p:sldId id="268" r:id="rId8"/>
    <p:sldId id="260" r:id="rId9"/>
    <p:sldId id="262" r:id="rId10"/>
    <p:sldId id="263" r:id="rId11"/>
    <p:sldId id="264" r:id="rId12"/>
    <p:sldId id="265" r:id="rId13"/>
    <p:sldId id="267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1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84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6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28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22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06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8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47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4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7E8C2-F004-470F-A82F-789C1F4664E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web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11375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Raspberry Pi</a:t>
            </a:r>
            <a:r>
              <a:rPr lang="ko-KR" altLang="en-US" dirty="0" smtClean="0">
                <a:solidFill>
                  <a:schemeClr val="bg1"/>
                </a:solidFill>
              </a:rPr>
              <a:t>를 사용한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자율주행 자동차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19333"/>
            <a:ext cx="9144000" cy="1655762"/>
          </a:xfrm>
        </p:spPr>
        <p:txBody>
          <a:bodyPr/>
          <a:lstStyle/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강대욱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최명수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한상훈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2666" y="4157723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팀 음주운전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36" y="6416984"/>
            <a:ext cx="483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GitHub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 https://github.com/isocy/car_project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5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시행 착오 </a:t>
            </a:r>
            <a:r>
              <a:rPr lang="en-US" altLang="ko-KR" sz="3200" dirty="0" smtClean="0">
                <a:solidFill>
                  <a:schemeClr val="bg1"/>
                </a:solidFill>
              </a:rPr>
              <a:t>- 1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014" y="1672658"/>
            <a:ext cx="793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초음파 센서의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이상값이</a:t>
            </a:r>
            <a:r>
              <a:rPr lang="ko-KR" altLang="en-US" sz="2800" dirty="0" smtClean="0">
                <a:solidFill>
                  <a:schemeClr val="bg1"/>
                </a:solidFill>
              </a:rPr>
              <a:t> 간헐적으로 측정되어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모터를 이상 동작하게끔 만듦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1532156" y="3505016"/>
            <a:ext cx="522556" cy="388568"/>
          </a:xfrm>
          <a:prstGeom prst="right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48089" y="3266779"/>
            <a:ext cx="5251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chemeClr val="bg1"/>
                </a:solidFill>
              </a:rPr>
              <a:t>5</a:t>
            </a:r>
            <a:r>
              <a:rPr lang="ko-KR" altLang="en-US" sz="2800" dirty="0" smtClean="0">
                <a:solidFill>
                  <a:schemeClr val="bg1"/>
                </a:solidFill>
              </a:rPr>
              <a:t>개의 연속적인 센서 값 중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최댓값과 최솟값을 제외한 후</a:t>
            </a:r>
            <a:r>
              <a:rPr lang="en-US" altLang="ko-KR" sz="2800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나머지 </a:t>
            </a:r>
            <a:r>
              <a:rPr lang="en-US" altLang="ko-KR" sz="2800" dirty="0" smtClean="0">
                <a:solidFill>
                  <a:schemeClr val="bg1"/>
                </a:solidFill>
              </a:rPr>
              <a:t>3</a:t>
            </a:r>
            <a:r>
              <a:rPr lang="ko-KR" altLang="en-US" sz="2800" dirty="0" smtClean="0">
                <a:solidFill>
                  <a:schemeClr val="bg1"/>
                </a:solidFill>
              </a:rPr>
              <a:t>개의 값을 평균해 읽음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2648089" y="5053875"/>
            <a:ext cx="4876536" cy="87707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816220" y="5458409"/>
            <a:ext cx="35829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akaoTalk_20231216_1841012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587" y="2640204"/>
            <a:ext cx="6416065" cy="36090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523" y="447869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시행 착오 </a:t>
            </a:r>
            <a:r>
              <a:rPr lang="en-US" altLang="ko-KR" sz="3200" dirty="0" smtClean="0">
                <a:solidFill>
                  <a:schemeClr val="bg1"/>
                </a:solidFill>
              </a:rPr>
              <a:t>- 2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014" y="1672658"/>
            <a:ext cx="925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때때로 오른쪽으로 도는 직각 코스를 빠져나가지 못함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1967" y="3222245"/>
            <a:ext cx="57476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모든 방향이 막혀 있을 때의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경우를 고려해서 해결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</a:rPr>
              <a:t>직각 코스의 경우 필연적으로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모든 방향이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막혀 있는 때가 존재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1532156" y="3505016"/>
            <a:ext cx="522556" cy="388568"/>
          </a:xfrm>
          <a:prstGeom prst="right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6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6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akaoTalk_20231216_1842198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587" y="2640204"/>
            <a:ext cx="6416065" cy="36090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523" y="447869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시행 착오 </a:t>
            </a:r>
            <a:r>
              <a:rPr lang="en-US" altLang="ko-KR" sz="3200" dirty="0" smtClean="0">
                <a:solidFill>
                  <a:schemeClr val="bg1"/>
                </a:solidFill>
              </a:rPr>
              <a:t>- 3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014" y="1672658"/>
            <a:ext cx="925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커브에서 돌기 직전에 충돌이 일어남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1967" y="3222245"/>
            <a:ext cx="809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관성에 의해 충돌이 먼저 일어난다고 판단</a:t>
            </a:r>
            <a:r>
              <a:rPr lang="en-US" altLang="ko-KR" sz="2800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센서의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문턱값을</a:t>
            </a:r>
            <a:r>
              <a:rPr lang="ko-KR" altLang="en-US" sz="2800" dirty="0" smtClean="0">
                <a:solidFill>
                  <a:schemeClr val="bg1"/>
                </a:solidFill>
              </a:rPr>
              <a:t> 높이고 모터 속도를 줄여서 해결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1532156" y="3505016"/>
            <a:ext cx="522556" cy="388568"/>
          </a:xfrm>
          <a:prstGeom prst="right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6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발전 가능성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401" y="1571990"/>
            <a:ext cx="1124385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배터리 </a:t>
            </a:r>
            <a:r>
              <a:rPr lang="ko-KR" altLang="en-US" sz="2000" dirty="0" err="1">
                <a:solidFill>
                  <a:schemeClr val="bg1"/>
                </a:solidFill>
              </a:rPr>
              <a:t>충전량에</a:t>
            </a:r>
            <a:r>
              <a:rPr lang="ko-KR" altLang="en-US" sz="2000" dirty="0">
                <a:solidFill>
                  <a:schemeClr val="bg1"/>
                </a:solidFill>
              </a:rPr>
              <a:t> 따라 달라지는 모터 회전 </a:t>
            </a:r>
            <a:r>
              <a:rPr lang="ko-KR" altLang="en-US" sz="2000" dirty="0" smtClean="0">
                <a:solidFill>
                  <a:schemeClr val="bg1"/>
                </a:solidFill>
              </a:rPr>
              <a:t>속도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	</a:t>
            </a:r>
            <a:r>
              <a:rPr lang="en-US" altLang="ko-KR" sz="2400" dirty="0" smtClean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배터리 </a:t>
            </a:r>
            <a:r>
              <a:rPr lang="ko-KR" altLang="en-US" sz="2400" dirty="0" err="1">
                <a:solidFill>
                  <a:schemeClr val="bg1"/>
                </a:solidFill>
              </a:rPr>
              <a:t>잔여량을</a:t>
            </a:r>
            <a:r>
              <a:rPr lang="ko-KR" altLang="en-US" sz="2400" dirty="0">
                <a:solidFill>
                  <a:schemeClr val="bg1"/>
                </a:solidFill>
              </a:rPr>
              <a:t> 파악하는 회로 추가 </a:t>
            </a:r>
            <a:r>
              <a:rPr lang="ko-KR" altLang="en-US" sz="2400" dirty="0" smtClean="0">
                <a:solidFill>
                  <a:schemeClr val="bg1"/>
                </a:solidFill>
              </a:rPr>
              <a:t>후 모터 제어에 </a:t>
            </a:r>
            <a:r>
              <a:rPr lang="ko-KR" altLang="en-US" sz="2400" dirty="0">
                <a:solidFill>
                  <a:schemeClr val="bg1"/>
                </a:solidFill>
              </a:rPr>
              <a:t>관여</a:t>
            </a:r>
          </a:p>
          <a:p>
            <a:pPr marL="457200" indent="-4572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주어진 트랙에만 국한되지 않는 </a:t>
            </a:r>
            <a:r>
              <a:rPr lang="ko-KR" altLang="en-US" sz="2000" dirty="0" smtClean="0">
                <a:solidFill>
                  <a:schemeClr val="bg1"/>
                </a:solidFill>
              </a:rPr>
              <a:t>주행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	-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다른 방향에 초음파 센서를 추가해서 복합적인 알고리즘 설계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	- </a:t>
            </a:r>
            <a:r>
              <a:rPr lang="en-US" altLang="ko-KR" sz="2400" dirty="0" err="1">
                <a:solidFill>
                  <a:schemeClr val="bg1"/>
                </a:solidFill>
              </a:rPr>
              <a:t>OpenCV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라이브러리를 </a:t>
            </a:r>
            <a:r>
              <a:rPr lang="ko-KR" altLang="en-US" sz="2400" dirty="0" smtClean="0">
                <a:solidFill>
                  <a:schemeClr val="bg1"/>
                </a:solidFill>
              </a:rPr>
              <a:t>사용해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카메라로 </a:t>
            </a:r>
            <a:r>
              <a:rPr lang="ko-KR" altLang="en-US" sz="2400" dirty="0">
                <a:solidFill>
                  <a:schemeClr val="bg1"/>
                </a:solidFill>
              </a:rPr>
              <a:t>주변 지형 파악 후 주행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1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2880" y="2975915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</a:rPr>
              <a:t>!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523" y="447869"/>
            <a:ext cx="1019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R&amp;R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438" y="2461223"/>
            <a:ext cx="86519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solidFill>
                  <a:schemeClr val="bg1"/>
                </a:solidFill>
              </a:rPr>
              <a:t>강대욱</a:t>
            </a:r>
            <a:r>
              <a:rPr lang="ko-KR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</a:rPr>
              <a:t>하드웨어 설계</a:t>
            </a:r>
            <a:r>
              <a:rPr lang="en-US" altLang="ko-KR" sz="2800" dirty="0" smtClean="0">
                <a:solidFill>
                  <a:schemeClr val="bg1"/>
                </a:solidFill>
              </a:rPr>
              <a:t>, QA, </a:t>
            </a:r>
            <a:r>
              <a:rPr lang="ko-KR" altLang="en-US" sz="2800" dirty="0" smtClean="0">
                <a:solidFill>
                  <a:schemeClr val="bg1"/>
                </a:solidFill>
              </a:rPr>
              <a:t>코드 보조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최명수 </a:t>
            </a:r>
            <a:r>
              <a:rPr lang="en-US" altLang="ko-KR" sz="2800" dirty="0" smtClean="0">
                <a:solidFill>
                  <a:schemeClr val="bg1"/>
                </a:solidFill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</a:rPr>
              <a:t>코드 병합</a:t>
            </a:r>
            <a:r>
              <a:rPr lang="en-US" altLang="ko-KR" sz="2800" dirty="0" smtClean="0">
                <a:solidFill>
                  <a:schemeClr val="bg1"/>
                </a:solidFill>
              </a:rPr>
              <a:t>, PPT </a:t>
            </a:r>
            <a:r>
              <a:rPr lang="ko-KR" altLang="en-US" sz="2800" dirty="0" smtClean="0">
                <a:solidFill>
                  <a:schemeClr val="bg1"/>
                </a:solidFill>
              </a:rPr>
              <a:t>작성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발표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한상훈 </a:t>
            </a:r>
            <a:r>
              <a:rPr lang="en-US" altLang="ko-KR" sz="2800" dirty="0" smtClean="0">
                <a:solidFill>
                  <a:schemeClr val="bg1"/>
                </a:solidFill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</a:rPr>
              <a:t>소프트웨어 설계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알고리즘 구현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8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523" y="44786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목표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4"/>
          <a:stretch/>
        </p:blipFill>
        <p:spPr>
          <a:xfrm>
            <a:off x="2351313" y="1529355"/>
            <a:ext cx="7389845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0872" y="5862104"/>
            <a:ext cx="897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특정 트랙을 충돌 없이 주행하는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자율주행 자동차 제작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523" y="447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아이디어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4014" y="1672658"/>
            <a:ext cx="86519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초음파 센서의 거리 값을 토대로 모터 제어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Python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RPi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라이브러리로 </a:t>
            </a:r>
            <a:r>
              <a:rPr lang="en-US" altLang="ko-KR" sz="2800" dirty="0" smtClean="0">
                <a:solidFill>
                  <a:schemeClr val="bg1"/>
                </a:solidFill>
              </a:rPr>
              <a:t>Raspberry Pi GPIO </a:t>
            </a:r>
            <a:r>
              <a:rPr lang="ko-KR" altLang="en-US" sz="2800" dirty="0" smtClean="0">
                <a:solidFill>
                  <a:schemeClr val="bg1"/>
                </a:solidFill>
              </a:rPr>
              <a:t>제어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여러 초음파 센서 값을 동시에 읽을 수 있도록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800" dirty="0" smtClean="0">
                <a:solidFill>
                  <a:schemeClr val="bg1"/>
                </a:solidFill>
              </a:rPr>
              <a:t>    Threading </a:t>
            </a:r>
            <a:r>
              <a:rPr lang="ko-KR" altLang="en-US" sz="2800" dirty="0" smtClean="0">
                <a:solidFill>
                  <a:schemeClr val="bg1"/>
                </a:solidFill>
              </a:rPr>
              <a:t>라이브러리 사용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3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회로 다이어그램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00006" y="2837417"/>
            <a:ext cx="3382467" cy="2280197"/>
            <a:chOff x="4887109" y="1973136"/>
            <a:chExt cx="2266058" cy="15276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109" y="1973136"/>
              <a:ext cx="1663435" cy="111034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272588" y="3100627"/>
              <a:ext cx="1880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</a:rPr>
                <a:t>Raspberry Pi 4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817532" y="4222752"/>
            <a:ext cx="3916472" cy="1911657"/>
            <a:chOff x="2497306" y="3362430"/>
            <a:chExt cx="2899445" cy="1415239"/>
          </a:xfrm>
        </p:grpSpPr>
        <p:sp>
          <p:nvSpPr>
            <p:cNvPr id="7" name="TextBox 6"/>
            <p:cNvSpPr txBox="1"/>
            <p:nvPr/>
          </p:nvSpPr>
          <p:spPr>
            <a:xfrm>
              <a:off x="2790384" y="3362430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보조 배터리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41569" y="4595387"/>
              <a:ext cx="397794" cy="182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5V 3A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497306" y="3533775"/>
              <a:ext cx="2899445" cy="1012231"/>
              <a:chOff x="2497306" y="3533775"/>
              <a:chExt cx="2899445" cy="1012231"/>
            </a:xfrm>
          </p:grpSpPr>
          <p:grpSp>
            <p:nvGrpSpPr>
              <p:cNvPr id="10" name="그룹 9"/>
              <p:cNvGrpSpPr/>
              <p:nvPr/>
            </p:nvGrpSpPr>
            <p:grpSpPr>
              <a:xfrm rot="5400000">
                <a:off x="2925116" y="3287496"/>
                <a:ext cx="830700" cy="1686320"/>
                <a:chOff x="1971118" y="490054"/>
                <a:chExt cx="2799184" cy="5682344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092" t="8163" r="49092" b="8980"/>
                <a:stretch/>
              </p:blipFill>
              <p:spPr>
                <a:xfrm>
                  <a:off x="1971118" y="490054"/>
                  <a:ext cx="2799184" cy="5682344"/>
                </a:xfrm>
                <a:prstGeom prst="rect">
                  <a:avLst/>
                </a:prstGeom>
              </p:spPr>
            </p:pic>
            <p:sp>
              <p:nvSpPr>
                <p:cNvPr id="17" name="직사각형 16"/>
                <p:cNvSpPr/>
                <p:nvPr/>
              </p:nvSpPr>
              <p:spPr>
                <a:xfrm>
                  <a:off x="2929812" y="4525347"/>
                  <a:ext cx="970384" cy="37322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4175442" y="3533775"/>
                <a:ext cx="1221309" cy="794731"/>
                <a:chOff x="4175442" y="3533775"/>
                <a:chExt cx="1221309" cy="794731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567" t="20389" r="11270" b="61516"/>
                <a:stretch/>
              </p:blipFill>
              <p:spPr>
                <a:xfrm>
                  <a:off x="5065067" y="3533775"/>
                  <a:ext cx="219040" cy="485536"/>
                </a:xfrm>
                <a:prstGeom prst="rect">
                  <a:avLst/>
                </a:prstGeom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889" t="39028" r="24583" b="17500"/>
                <a:stretch/>
              </p:blipFill>
              <p:spPr>
                <a:xfrm rot="16200000">
                  <a:off x="4558996" y="3644789"/>
                  <a:ext cx="270307" cy="1019351"/>
                </a:xfrm>
                <a:prstGeom prst="rect">
                  <a:avLst/>
                </a:prstGeom>
              </p:spPr>
            </p:pic>
            <p:sp>
              <p:nvSpPr>
                <p:cNvPr id="14" name="직사각형 19"/>
                <p:cNvSpPr/>
                <p:nvPr/>
              </p:nvSpPr>
              <p:spPr>
                <a:xfrm>
                  <a:off x="4175442" y="3912176"/>
                  <a:ext cx="951389" cy="302428"/>
                </a:xfrm>
                <a:custGeom>
                  <a:avLst/>
                  <a:gdLst>
                    <a:gd name="connsiteX0" fmla="*/ 0 w 555536"/>
                    <a:gd name="connsiteY0" fmla="*/ 0 h 302428"/>
                    <a:gd name="connsiteX1" fmla="*/ 555536 w 555536"/>
                    <a:gd name="connsiteY1" fmla="*/ 0 h 302428"/>
                    <a:gd name="connsiteX2" fmla="*/ 555536 w 555536"/>
                    <a:gd name="connsiteY2" fmla="*/ 302428 h 302428"/>
                    <a:gd name="connsiteX3" fmla="*/ 0 w 555536"/>
                    <a:gd name="connsiteY3" fmla="*/ 302428 h 302428"/>
                    <a:gd name="connsiteX4" fmla="*/ 0 w 555536"/>
                    <a:gd name="connsiteY4" fmla="*/ 0 h 302428"/>
                    <a:gd name="connsiteX0" fmla="*/ 0 w 806135"/>
                    <a:gd name="connsiteY0" fmla="*/ 0 h 302428"/>
                    <a:gd name="connsiteX1" fmla="*/ 555536 w 806135"/>
                    <a:gd name="connsiteY1" fmla="*/ 0 h 302428"/>
                    <a:gd name="connsiteX2" fmla="*/ 806134 w 806135"/>
                    <a:gd name="connsiteY2" fmla="*/ 288349 h 302428"/>
                    <a:gd name="connsiteX3" fmla="*/ 555536 w 806135"/>
                    <a:gd name="connsiteY3" fmla="*/ 302428 h 302428"/>
                    <a:gd name="connsiteX4" fmla="*/ 0 w 806135"/>
                    <a:gd name="connsiteY4" fmla="*/ 302428 h 302428"/>
                    <a:gd name="connsiteX5" fmla="*/ 0 w 806135"/>
                    <a:gd name="connsiteY5" fmla="*/ 0 h 302428"/>
                    <a:gd name="connsiteX0" fmla="*/ 0 w 806135"/>
                    <a:gd name="connsiteY0" fmla="*/ 0 h 302428"/>
                    <a:gd name="connsiteX1" fmla="*/ 555536 w 806135"/>
                    <a:gd name="connsiteY1" fmla="*/ 0 h 302428"/>
                    <a:gd name="connsiteX2" fmla="*/ 806134 w 806135"/>
                    <a:gd name="connsiteY2" fmla="*/ 288349 h 302428"/>
                    <a:gd name="connsiteX3" fmla="*/ 555536 w 806135"/>
                    <a:gd name="connsiteY3" fmla="*/ 302428 h 302428"/>
                    <a:gd name="connsiteX4" fmla="*/ 0 w 806135"/>
                    <a:gd name="connsiteY4" fmla="*/ 302428 h 302428"/>
                    <a:gd name="connsiteX5" fmla="*/ 0 w 806135"/>
                    <a:gd name="connsiteY5" fmla="*/ 0 h 302428"/>
                    <a:gd name="connsiteX0" fmla="*/ 0 w 930726"/>
                    <a:gd name="connsiteY0" fmla="*/ 0 h 302428"/>
                    <a:gd name="connsiteX1" fmla="*/ 555536 w 930726"/>
                    <a:gd name="connsiteY1" fmla="*/ 0 h 302428"/>
                    <a:gd name="connsiteX2" fmla="*/ 922815 w 930726"/>
                    <a:gd name="connsiteY2" fmla="*/ 50224 h 302428"/>
                    <a:gd name="connsiteX3" fmla="*/ 806134 w 930726"/>
                    <a:gd name="connsiteY3" fmla="*/ 288349 h 302428"/>
                    <a:gd name="connsiteX4" fmla="*/ 555536 w 930726"/>
                    <a:gd name="connsiteY4" fmla="*/ 302428 h 302428"/>
                    <a:gd name="connsiteX5" fmla="*/ 0 w 930726"/>
                    <a:gd name="connsiteY5" fmla="*/ 302428 h 302428"/>
                    <a:gd name="connsiteX6" fmla="*/ 0 w 930726"/>
                    <a:gd name="connsiteY6" fmla="*/ 0 h 302428"/>
                    <a:gd name="connsiteX0" fmla="*/ 0 w 930726"/>
                    <a:gd name="connsiteY0" fmla="*/ 0 h 302428"/>
                    <a:gd name="connsiteX1" fmla="*/ 555536 w 930726"/>
                    <a:gd name="connsiteY1" fmla="*/ 0 h 302428"/>
                    <a:gd name="connsiteX2" fmla="*/ 922815 w 930726"/>
                    <a:gd name="connsiteY2" fmla="*/ 50224 h 302428"/>
                    <a:gd name="connsiteX3" fmla="*/ 806134 w 930726"/>
                    <a:gd name="connsiteY3" fmla="*/ 288349 h 302428"/>
                    <a:gd name="connsiteX4" fmla="*/ 555536 w 930726"/>
                    <a:gd name="connsiteY4" fmla="*/ 302428 h 302428"/>
                    <a:gd name="connsiteX5" fmla="*/ 0 w 930726"/>
                    <a:gd name="connsiteY5" fmla="*/ 302428 h 302428"/>
                    <a:gd name="connsiteX6" fmla="*/ 0 w 930726"/>
                    <a:gd name="connsiteY6" fmla="*/ 0 h 302428"/>
                    <a:gd name="connsiteX0" fmla="*/ 0 w 923592"/>
                    <a:gd name="connsiteY0" fmla="*/ 0 h 302428"/>
                    <a:gd name="connsiteX1" fmla="*/ 555536 w 923592"/>
                    <a:gd name="connsiteY1" fmla="*/ 0 h 302428"/>
                    <a:gd name="connsiteX2" fmla="*/ 922815 w 923592"/>
                    <a:gd name="connsiteY2" fmla="*/ 50224 h 302428"/>
                    <a:gd name="connsiteX3" fmla="*/ 806134 w 923592"/>
                    <a:gd name="connsiteY3" fmla="*/ 288349 h 302428"/>
                    <a:gd name="connsiteX4" fmla="*/ 555536 w 923592"/>
                    <a:gd name="connsiteY4" fmla="*/ 302428 h 302428"/>
                    <a:gd name="connsiteX5" fmla="*/ 0 w 923592"/>
                    <a:gd name="connsiteY5" fmla="*/ 302428 h 302428"/>
                    <a:gd name="connsiteX6" fmla="*/ 0 w 923592"/>
                    <a:gd name="connsiteY6" fmla="*/ 0 h 302428"/>
                    <a:gd name="connsiteX0" fmla="*/ 0 w 964741"/>
                    <a:gd name="connsiteY0" fmla="*/ 0 h 302428"/>
                    <a:gd name="connsiteX1" fmla="*/ 555536 w 964741"/>
                    <a:gd name="connsiteY1" fmla="*/ 0 h 302428"/>
                    <a:gd name="connsiteX2" fmla="*/ 922815 w 964741"/>
                    <a:gd name="connsiteY2" fmla="*/ 50224 h 302428"/>
                    <a:gd name="connsiteX3" fmla="*/ 951389 w 964741"/>
                    <a:gd name="connsiteY3" fmla="*/ 112137 h 302428"/>
                    <a:gd name="connsiteX4" fmla="*/ 806134 w 964741"/>
                    <a:gd name="connsiteY4" fmla="*/ 288349 h 302428"/>
                    <a:gd name="connsiteX5" fmla="*/ 555536 w 964741"/>
                    <a:gd name="connsiteY5" fmla="*/ 302428 h 302428"/>
                    <a:gd name="connsiteX6" fmla="*/ 0 w 964741"/>
                    <a:gd name="connsiteY6" fmla="*/ 302428 h 302428"/>
                    <a:gd name="connsiteX7" fmla="*/ 0 w 964741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389" h="302428">
                      <a:moveTo>
                        <a:pt x="0" y="0"/>
                      </a:moveTo>
                      <a:lnTo>
                        <a:pt x="555536" y="0"/>
                      </a:lnTo>
                      <a:cubicBezTo>
                        <a:pt x="670445" y="25833"/>
                        <a:pt x="876286" y="30741"/>
                        <a:pt x="922815" y="50224"/>
                      </a:cubicBezTo>
                      <a:cubicBezTo>
                        <a:pt x="927275" y="93916"/>
                        <a:pt x="916068" y="103406"/>
                        <a:pt x="951389" y="112137"/>
                      </a:cubicBezTo>
                      <a:cubicBezTo>
                        <a:pt x="948611" y="211356"/>
                        <a:pt x="886794" y="276875"/>
                        <a:pt x="806134" y="288349"/>
                      </a:cubicBezTo>
                      <a:cubicBezTo>
                        <a:pt x="794038" y="302567"/>
                        <a:pt x="639069" y="297735"/>
                        <a:pt x="555536" y="302428"/>
                      </a:cubicBezTo>
                      <a:lnTo>
                        <a:pt x="0" y="3024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20"/>
                <p:cNvSpPr/>
                <p:nvPr/>
              </p:nvSpPr>
              <p:spPr>
                <a:xfrm>
                  <a:off x="4965631" y="3959802"/>
                  <a:ext cx="431120" cy="368704"/>
                </a:xfrm>
                <a:custGeom>
                  <a:avLst/>
                  <a:gdLst>
                    <a:gd name="connsiteX0" fmla="*/ 0 w 157276"/>
                    <a:gd name="connsiteY0" fmla="*/ 0 h 368704"/>
                    <a:gd name="connsiteX1" fmla="*/ 157276 w 157276"/>
                    <a:gd name="connsiteY1" fmla="*/ 0 h 368704"/>
                    <a:gd name="connsiteX2" fmla="*/ 157276 w 157276"/>
                    <a:gd name="connsiteY2" fmla="*/ 368704 h 368704"/>
                    <a:gd name="connsiteX3" fmla="*/ 0 w 157276"/>
                    <a:gd name="connsiteY3" fmla="*/ 368704 h 368704"/>
                    <a:gd name="connsiteX4" fmla="*/ 0 w 157276"/>
                    <a:gd name="connsiteY4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73844 w 431120"/>
                    <a:gd name="connsiteY4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20732 w 431120"/>
                    <a:gd name="connsiteY4" fmla="*/ 259773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20732 w 431120"/>
                    <a:gd name="connsiteY4" fmla="*/ 259773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1120" h="368704">
                      <a:moveTo>
                        <a:pt x="273844" y="0"/>
                      </a:moveTo>
                      <a:lnTo>
                        <a:pt x="431120" y="0"/>
                      </a:lnTo>
                      <a:lnTo>
                        <a:pt x="431120" y="368704"/>
                      </a:lnTo>
                      <a:lnTo>
                        <a:pt x="0" y="330604"/>
                      </a:lnTo>
                      <a:cubicBezTo>
                        <a:pt x="100565" y="310963"/>
                        <a:pt x="222561" y="253220"/>
                        <a:pt x="242163" y="71654"/>
                      </a:cubicBezTo>
                      <a:cubicBezTo>
                        <a:pt x="278916" y="45388"/>
                        <a:pt x="263284" y="23885"/>
                        <a:pt x="2738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8" name="그룹 17"/>
          <p:cNvGrpSpPr/>
          <p:nvPr/>
        </p:nvGrpSpPr>
        <p:grpSpPr>
          <a:xfrm>
            <a:off x="424983" y="2267843"/>
            <a:ext cx="1220458" cy="735927"/>
            <a:chOff x="974725" y="1581136"/>
            <a:chExt cx="2195700" cy="13239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" t="4026" r="2860" b="4620"/>
            <a:stretch/>
          </p:blipFill>
          <p:spPr>
            <a:xfrm>
              <a:off x="1000735" y="1581136"/>
              <a:ext cx="2143682" cy="129400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974725" y="2559050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290950" y="2558146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817503" y="2267843"/>
            <a:ext cx="1236161" cy="745395"/>
            <a:chOff x="974725" y="1581136"/>
            <a:chExt cx="2195700" cy="132398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" t="4026" r="2860" b="4620"/>
            <a:stretch/>
          </p:blipFill>
          <p:spPr>
            <a:xfrm>
              <a:off x="1000734" y="1581136"/>
              <a:ext cx="2143682" cy="1294004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974725" y="2559050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290950" y="2558146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202903" y="2267844"/>
            <a:ext cx="1235317" cy="744886"/>
            <a:chOff x="974725" y="1581136"/>
            <a:chExt cx="2195700" cy="13239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" t="4026" r="2860" b="4620"/>
            <a:stretch/>
          </p:blipFill>
          <p:spPr>
            <a:xfrm>
              <a:off x="1000734" y="1581136"/>
              <a:ext cx="2143682" cy="1294004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974725" y="2559050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90950" y="2558146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>
            <a:stCxn id="23" idx="2"/>
          </p:cNvCxnSpPr>
          <p:nvPr/>
        </p:nvCxnSpPr>
        <p:spPr>
          <a:xfrm flipH="1">
            <a:off x="2435499" y="2996357"/>
            <a:ext cx="85" cy="45789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35212" y="3449640"/>
            <a:ext cx="3618191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9" idx="2"/>
          </p:cNvCxnSpPr>
          <p:nvPr/>
        </p:nvCxnSpPr>
        <p:spPr>
          <a:xfrm flipH="1">
            <a:off x="1032847" y="2987103"/>
            <a:ext cx="2365" cy="45214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700827" y="2627473"/>
            <a:ext cx="0" cy="3164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645074" y="2627473"/>
            <a:ext cx="105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4653403" y="2627473"/>
            <a:ext cx="0" cy="8221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5382" y="3498155"/>
            <a:ext cx="1814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/>
                </a:solidFill>
              </a:rPr>
              <a:t>전원 공급 및 </a:t>
            </a:r>
            <a:r>
              <a:rPr lang="en-US" altLang="ko-KR" sz="1050" dirty="0" smtClean="0">
                <a:solidFill>
                  <a:schemeClr val="bg1"/>
                </a:solidFill>
              </a:rPr>
              <a:t>GPIO </a:t>
            </a:r>
            <a:r>
              <a:rPr lang="ko-KR" altLang="en-US" sz="1050" dirty="0" smtClean="0">
                <a:solidFill>
                  <a:schemeClr val="bg1"/>
                </a:solidFill>
              </a:rPr>
              <a:t>핀 연결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854753" y="2035710"/>
            <a:ext cx="3186445" cy="223407"/>
            <a:chOff x="1294967" y="2286065"/>
            <a:chExt cx="3186445" cy="223407"/>
          </a:xfrm>
        </p:grpSpPr>
        <p:sp>
          <p:nvSpPr>
            <p:cNvPr id="40" name="TextBox 39"/>
            <p:cNvSpPr txBox="1"/>
            <p:nvPr/>
          </p:nvSpPr>
          <p:spPr>
            <a:xfrm>
              <a:off x="1294967" y="2294028"/>
              <a:ext cx="3561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51486" y="2286065"/>
              <a:ext cx="4299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Right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61552" y="2287703"/>
              <a:ext cx="4283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Front</a:t>
              </a: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0" t="15282" r="17384" b="16941"/>
          <a:stretch/>
        </p:blipFill>
        <p:spPr>
          <a:xfrm>
            <a:off x="9025034" y="1745257"/>
            <a:ext cx="1256977" cy="1299586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1624545" y="1382804"/>
            <a:ext cx="1556836" cy="630287"/>
            <a:chOff x="1942822" y="1672144"/>
            <a:chExt cx="1556836" cy="630287"/>
          </a:xfrm>
        </p:grpSpPr>
        <p:sp>
          <p:nvSpPr>
            <p:cNvPr id="39" name="TextBox 38"/>
            <p:cNvSpPr txBox="1"/>
            <p:nvPr/>
          </p:nvSpPr>
          <p:spPr>
            <a:xfrm>
              <a:off x="1942822" y="1902321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초음파 센서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52014" y="1672144"/>
              <a:ext cx="1138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(HC-SR04)</a:t>
              </a:r>
            </a:p>
          </p:txBody>
        </p:sp>
      </p:grpSp>
      <p:cxnSp>
        <p:nvCxnSpPr>
          <p:cNvPr id="75" name="직선 연결선 74"/>
          <p:cNvCxnSpPr>
            <a:stCxn id="27" idx="2"/>
          </p:cNvCxnSpPr>
          <p:nvPr/>
        </p:nvCxnSpPr>
        <p:spPr>
          <a:xfrm>
            <a:off x="3820562" y="2995860"/>
            <a:ext cx="0" cy="4625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/>
          <p:cNvGrpSpPr/>
          <p:nvPr/>
        </p:nvGrpSpPr>
        <p:grpSpPr>
          <a:xfrm>
            <a:off x="8358540" y="3664667"/>
            <a:ext cx="1151206" cy="2602043"/>
            <a:chOff x="8044351" y="3793020"/>
            <a:chExt cx="1151206" cy="2602043"/>
          </a:xfrm>
        </p:grpSpPr>
        <p:grpSp>
          <p:nvGrpSpPr>
            <p:cNvPr id="47" name="그룹 46"/>
            <p:cNvGrpSpPr/>
            <p:nvPr/>
          </p:nvGrpSpPr>
          <p:grpSpPr>
            <a:xfrm rot="16200000">
              <a:off x="8316526" y="4053555"/>
              <a:ext cx="1133207" cy="612137"/>
              <a:chOff x="7703344" y="4099583"/>
              <a:chExt cx="3554765" cy="1920218"/>
            </a:xfrm>
          </p:grpSpPr>
          <p:pic>
            <p:nvPicPr>
              <p:cNvPr id="1026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1" name="그룹 1040"/>
            <p:cNvGrpSpPr/>
            <p:nvPr/>
          </p:nvGrpSpPr>
          <p:grpSpPr>
            <a:xfrm>
              <a:off x="8044351" y="4088572"/>
              <a:ext cx="487115" cy="1081012"/>
              <a:chOff x="7326657" y="4482881"/>
              <a:chExt cx="900001" cy="1997294"/>
            </a:xfrm>
          </p:grpSpPr>
          <p:pic>
            <p:nvPicPr>
              <p:cNvPr id="1038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9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0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 rot="16200000">
              <a:off x="8322885" y="5279034"/>
              <a:ext cx="1133207" cy="612137"/>
              <a:chOff x="7703344" y="4099583"/>
              <a:chExt cx="3554765" cy="1920218"/>
            </a:xfrm>
          </p:grpSpPr>
          <p:pic>
            <p:nvPicPr>
              <p:cNvPr id="86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8050710" y="5314051"/>
              <a:ext cx="487115" cy="1081012"/>
              <a:chOff x="7326657" y="4482881"/>
              <a:chExt cx="900001" cy="1997294"/>
            </a:xfrm>
          </p:grpSpPr>
          <p:pic>
            <p:nvPicPr>
              <p:cNvPr id="94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5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 flipH="1">
            <a:off x="9813079" y="3658317"/>
            <a:ext cx="1151206" cy="2602043"/>
            <a:chOff x="8044351" y="3793020"/>
            <a:chExt cx="1151206" cy="2602043"/>
          </a:xfrm>
        </p:grpSpPr>
        <p:grpSp>
          <p:nvGrpSpPr>
            <p:cNvPr id="101" name="그룹 100"/>
            <p:cNvGrpSpPr/>
            <p:nvPr/>
          </p:nvGrpSpPr>
          <p:grpSpPr>
            <a:xfrm rot="16200000">
              <a:off x="8316526" y="4053555"/>
              <a:ext cx="1133207" cy="612137"/>
              <a:chOff x="7703344" y="4099583"/>
              <a:chExt cx="3554765" cy="1920218"/>
            </a:xfrm>
          </p:grpSpPr>
          <p:pic>
            <p:nvPicPr>
              <p:cNvPr id="122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3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044351" y="4088572"/>
              <a:ext cx="487115" cy="1081012"/>
              <a:chOff x="7326657" y="4482881"/>
              <a:chExt cx="900001" cy="1997294"/>
            </a:xfrm>
          </p:grpSpPr>
          <p:pic>
            <p:nvPicPr>
              <p:cNvPr id="117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8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 rot="16200000">
              <a:off x="8322885" y="5279034"/>
              <a:ext cx="1133207" cy="612137"/>
              <a:chOff x="7703344" y="4099583"/>
              <a:chExt cx="3554765" cy="1920218"/>
            </a:xfrm>
          </p:grpSpPr>
          <p:pic>
            <p:nvPicPr>
              <p:cNvPr id="110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8050710" y="5314051"/>
              <a:ext cx="487115" cy="1081012"/>
              <a:chOff x="7326657" y="4482881"/>
              <a:chExt cx="900001" cy="1997294"/>
            </a:xfrm>
          </p:grpSpPr>
          <p:pic>
            <p:nvPicPr>
              <p:cNvPr id="105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67" name="그룹 1066"/>
          <p:cNvGrpSpPr/>
          <p:nvPr/>
        </p:nvGrpSpPr>
        <p:grpSpPr>
          <a:xfrm>
            <a:off x="8154428" y="2534809"/>
            <a:ext cx="992560" cy="2402888"/>
            <a:chOff x="8154428" y="2534809"/>
            <a:chExt cx="992560" cy="2402888"/>
          </a:xfrm>
        </p:grpSpPr>
        <p:cxnSp>
          <p:nvCxnSpPr>
            <p:cNvPr id="132" name="직선 연결선 131"/>
            <p:cNvCxnSpPr/>
            <p:nvPr/>
          </p:nvCxnSpPr>
          <p:spPr>
            <a:xfrm>
              <a:off x="8165319" y="3728166"/>
              <a:ext cx="92965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165319" y="4937694"/>
              <a:ext cx="93601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 flipV="1">
              <a:off x="8165319" y="2698750"/>
              <a:ext cx="0" cy="223894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 flipV="1">
              <a:off x="8156089" y="2534809"/>
              <a:ext cx="990899" cy="1815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 flipV="1">
              <a:off x="8154428" y="2688129"/>
              <a:ext cx="992560" cy="20739"/>
            </a:xfrm>
            <a:prstGeom prst="line">
              <a:avLst/>
            </a:prstGeom>
            <a:ln w="254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9" name="그룹 1058"/>
          <p:cNvGrpSpPr/>
          <p:nvPr/>
        </p:nvGrpSpPr>
        <p:grpSpPr>
          <a:xfrm>
            <a:off x="8767752" y="1071387"/>
            <a:ext cx="1813317" cy="636820"/>
            <a:chOff x="8739810" y="745287"/>
            <a:chExt cx="1813317" cy="636820"/>
          </a:xfrm>
        </p:grpSpPr>
        <p:sp>
          <p:nvSpPr>
            <p:cNvPr id="150" name="TextBox 149"/>
            <p:cNvSpPr txBox="1"/>
            <p:nvPr/>
          </p:nvSpPr>
          <p:spPr>
            <a:xfrm>
              <a:off x="8739810" y="981997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모터 드라이버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170637" y="745287"/>
              <a:ext cx="9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(L298N)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583510" y="3255961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DC </a:t>
            </a:r>
            <a:r>
              <a:rPr lang="ko-KR" altLang="en-US" sz="2000" dirty="0" smtClean="0">
                <a:solidFill>
                  <a:schemeClr val="bg1"/>
                </a:solidFill>
              </a:rPr>
              <a:t>모터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 flipH="1">
            <a:off x="10163578" y="2534809"/>
            <a:ext cx="992560" cy="2402888"/>
            <a:chOff x="8154428" y="2534809"/>
            <a:chExt cx="992560" cy="2402888"/>
          </a:xfrm>
        </p:grpSpPr>
        <p:cxnSp>
          <p:nvCxnSpPr>
            <p:cNvPr id="163" name="직선 연결선 162"/>
            <p:cNvCxnSpPr/>
            <p:nvPr/>
          </p:nvCxnSpPr>
          <p:spPr>
            <a:xfrm>
              <a:off x="8165319" y="3728166"/>
              <a:ext cx="92965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8165319" y="4937694"/>
              <a:ext cx="93601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 flipV="1">
              <a:off x="8165319" y="2698750"/>
              <a:ext cx="0" cy="223894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 flipV="1">
              <a:off x="8156089" y="2534809"/>
              <a:ext cx="990899" cy="1815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 flipV="1">
              <a:off x="8154428" y="2688129"/>
              <a:ext cx="992560" cy="20739"/>
            </a:xfrm>
            <a:prstGeom prst="line">
              <a:avLst/>
            </a:prstGeom>
            <a:ln w="254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5" name="그룹 1074"/>
          <p:cNvGrpSpPr/>
          <p:nvPr/>
        </p:nvGrpSpPr>
        <p:grpSpPr>
          <a:xfrm>
            <a:off x="7219374" y="5480621"/>
            <a:ext cx="546100" cy="457905"/>
            <a:chOff x="6342656" y="5511582"/>
            <a:chExt cx="546100" cy="457905"/>
          </a:xfrm>
        </p:grpSpPr>
        <p:cxnSp>
          <p:nvCxnSpPr>
            <p:cNvPr id="168" name="직선 연결선 167"/>
            <p:cNvCxnSpPr/>
            <p:nvPr/>
          </p:nvCxnSpPr>
          <p:spPr>
            <a:xfrm>
              <a:off x="6888756" y="5511582"/>
              <a:ext cx="0" cy="45790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6793506" y="5635817"/>
              <a:ext cx="0" cy="209433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6437906" y="5511582"/>
              <a:ext cx="0" cy="45790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342656" y="5635817"/>
              <a:ext cx="0" cy="209433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6666506" y="5511583"/>
              <a:ext cx="0" cy="45790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6571256" y="5635818"/>
              <a:ext cx="0" cy="209433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4" name="직사각형 1073"/>
          <p:cNvSpPr/>
          <p:nvPr/>
        </p:nvSpPr>
        <p:spPr>
          <a:xfrm>
            <a:off x="7029868" y="5342878"/>
            <a:ext cx="925785" cy="76224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/>
          <p:cNvSpPr txBox="1"/>
          <p:nvPr/>
        </p:nvSpPr>
        <p:spPr>
          <a:xfrm>
            <a:off x="6877848" y="6200503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/>
                </a:solidFill>
              </a:rPr>
              <a:t>12V </a:t>
            </a:r>
            <a:r>
              <a:rPr lang="ko-KR" altLang="en-US" sz="1600" dirty="0" smtClean="0">
                <a:solidFill>
                  <a:schemeClr val="bg1"/>
                </a:solidFill>
              </a:rPr>
              <a:t>배터리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7949543" y="5488175"/>
            <a:ext cx="148973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9424754" y="3033992"/>
            <a:ext cx="0" cy="24663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9921060" y="2957174"/>
            <a:ext cx="0" cy="2560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7867650" y="3202252"/>
            <a:ext cx="20534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7867650" y="2625561"/>
            <a:ext cx="0" cy="5876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6341482" y="2625561"/>
            <a:ext cx="152616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6341482" y="2613278"/>
            <a:ext cx="0" cy="34389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6738093" y="2353598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mtClean="0">
                <a:solidFill>
                  <a:schemeClr val="bg1"/>
                </a:solidFill>
              </a:rPr>
              <a:t>모터 제어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4523" y="44786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완성 모습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4" t="6689" r="1474"/>
          <a:stretch/>
        </p:blipFill>
        <p:spPr>
          <a:xfrm rot="16200000">
            <a:off x="3680630" y="443498"/>
            <a:ext cx="4786605" cy="6754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1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순서도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순서도: 대체 처리 2"/>
          <p:cNvSpPr/>
          <p:nvPr/>
        </p:nvSpPr>
        <p:spPr>
          <a:xfrm>
            <a:off x="8758626" y="190861"/>
            <a:ext cx="1628909" cy="444618"/>
          </a:xfrm>
          <a:prstGeom prst="flowChartAlternateProcess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프로그램 시작</a:t>
            </a:r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순서도: 판단 3"/>
          <p:cNvSpPr/>
          <p:nvPr/>
        </p:nvSpPr>
        <p:spPr>
          <a:xfrm>
            <a:off x="7713667" y="1366720"/>
            <a:ext cx="3718828" cy="984593"/>
          </a:xfrm>
          <a:prstGeom prst="flowChartDecision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</a:rPr>
              <a:t>왼쪽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앞쪽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오른쪽 모두 뚫려있음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순서도: 판단 5"/>
          <p:cNvSpPr/>
          <p:nvPr/>
        </p:nvSpPr>
        <p:spPr>
          <a:xfrm>
            <a:off x="7695006" y="2530021"/>
            <a:ext cx="3756150" cy="996949"/>
          </a:xfrm>
          <a:prstGeom prst="flowChartDecision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왼쪽은 </a:t>
            </a:r>
            <a:r>
              <a:rPr lang="ko-KR" altLang="en-US" sz="1400" dirty="0" err="1">
                <a:solidFill>
                  <a:schemeClr val="bg1"/>
                </a:solidFill>
              </a:rPr>
              <a:t>막혀있는데</a:t>
            </a:r>
            <a:r>
              <a:rPr lang="ko-KR" altLang="en-US" sz="1400" dirty="0">
                <a:solidFill>
                  <a:schemeClr val="bg1"/>
                </a:solidFill>
              </a:rPr>
              <a:t> 오른쪽이 </a:t>
            </a:r>
            <a:r>
              <a:rPr lang="ko-KR" altLang="en-US" sz="1400" dirty="0" err="1">
                <a:solidFill>
                  <a:schemeClr val="bg1"/>
                </a:solidFill>
              </a:rPr>
              <a:t>뚫려있음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순서도: 판단 6"/>
          <p:cNvSpPr/>
          <p:nvPr/>
        </p:nvSpPr>
        <p:spPr>
          <a:xfrm>
            <a:off x="7695006" y="3705678"/>
            <a:ext cx="3756150" cy="996949"/>
          </a:xfrm>
          <a:prstGeom prst="flowChartDecision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오른쪽은 </a:t>
            </a:r>
            <a:r>
              <a:rPr lang="ko-KR" altLang="en-US" sz="1400" dirty="0" err="1">
                <a:solidFill>
                  <a:schemeClr val="bg1"/>
                </a:solidFill>
              </a:rPr>
              <a:t>막혀있는데</a:t>
            </a:r>
            <a:r>
              <a:rPr lang="ko-KR" altLang="en-US" sz="1400" dirty="0">
                <a:solidFill>
                  <a:schemeClr val="bg1"/>
                </a:solidFill>
              </a:rPr>
              <a:t> 왼쪽이 </a:t>
            </a:r>
            <a:r>
              <a:rPr lang="ko-KR" altLang="en-US" sz="1400" dirty="0" err="1">
                <a:solidFill>
                  <a:schemeClr val="bg1"/>
                </a:solidFill>
              </a:rPr>
              <a:t>뚫려있음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7736994" y="4881335"/>
            <a:ext cx="3672174" cy="996949"/>
          </a:xfrm>
          <a:prstGeom prst="flowChartDecision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왼쪽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앞쪽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오른쪽 모두 </a:t>
            </a:r>
            <a:r>
              <a:rPr lang="ko-KR" altLang="en-US" sz="1400" dirty="0" err="1">
                <a:solidFill>
                  <a:schemeClr val="bg1"/>
                </a:solidFill>
              </a:rPr>
              <a:t>막혀있음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17" name="직선 화살표 연결선 16"/>
          <p:cNvCxnSpPr>
            <a:stCxn id="3" idx="2"/>
            <a:endCxn id="4" idx="0"/>
          </p:cNvCxnSpPr>
          <p:nvPr/>
        </p:nvCxnSpPr>
        <p:spPr>
          <a:xfrm>
            <a:off x="9573081" y="635479"/>
            <a:ext cx="0" cy="73124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4" idx="2"/>
            <a:endCxn id="6" idx="0"/>
          </p:cNvCxnSpPr>
          <p:nvPr/>
        </p:nvCxnSpPr>
        <p:spPr>
          <a:xfrm>
            <a:off x="9573081" y="2351313"/>
            <a:ext cx="0" cy="17870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6" idx="2"/>
            <a:endCxn id="7" idx="0"/>
          </p:cNvCxnSpPr>
          <p:nvPr/>
        </p:nvCxnSpPr>
        <p:spPr>
          <a:xfrm>
            <a:off x="9573081" y="3526970"/>
            <a:ext cx="0" cy="17870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7" idx="2"/>
            <a:endCxn id="8" idx="0"/>
          </p:cNvCxnSpPr>
          <p:nvPr/>
        </p:nvCxnSpPr>
        <p:spPr>
          <a:xfrm>
            <a:off x="9573081" y="4702627"/>
            <a:ext cx="0" cy="17870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400802" y="1630416"/>
            <a:ext cx="961053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직진</a:t>
            </a:r>
            <a:endParaRPr lang="ko-KR" altLang="en-US" sz="1400" dirty="0"/>
          </a:p>
        </p:txBody>
      </p:sp>
      <p:cxnSp>
        <p:nvCxnSpPr>
          <p:cNvPr id="34" name="직선 화살표 연결선 33"/>
          <p:cNvCxnSpPr>
            <a:stCxn id="4" idx="1"/>
            <a:endCxn id="33" idx="3"/>
          </p:cNvCxnSpPr>
          <p:nvPr/>
        </p:nvCxnSpPr>
        <p:spPr>
          <a:xfrm flipH="1" flipV="1">
            <a:off x="7361855" y="1859016"/>
            <a:ext cx="351812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33" idx="1"/>
          </p:cNvCxnSpPr>
          <p:nvPr/>
        </p:nvCxnSpPr>
        <p:spPr>
          <a:xfrm flipH="1">
            <a:off x="6027577" y="1859016"/>
            <a:ext cx="3732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6027577" y="1182163"/>
            <a:ext cx="0" cy="67685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6027575" y="1182163"/>
            <a:ext cx="354550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400801" y="2799895"/>
            <a:ext cx="961053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</a:t>
            </a:r>
            <a:r>
              <a:rPr lang="ko-KR" altLang="en-US" sz="1400" dirty="0" smtClean="0"/>
              <a:t>회전</a:t>
            </a:r>
            <a:endParaRPr lang="ko-KR" altLang="en-US" sz="1400" dirty="0"/>
          </a:p>
        </p:txBody>
      </p:sp>
      <p:sp>
        <p:nvSpPr>
          <p:cNvPr id="50" name="직사각형 49"/>
          <p:cNvSpPr/>
          <p:nvPr/>
        </p:nvSpPr>
        <p:spPr>
          <a:xfrm>
            <a:off x="6400800" y="3969374"/>
            <a:ext cx="961053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좌회전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6402235" y="5151209"/>
            <a:ext cx="961053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</a:t>
            </a:r>
            <a:r>
              <a:rPr lang="ko-KR" altLang="en-US" sz="1400" dirty="0" smtClean="0"/>
              <a:t>회전</a:t>
            </a:r>
            <a:endParaRPr lang="ko-KR" altLang="en-US" sz="1400" dirty="0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6027577" y="1859016"/>
            <a:ext cx="0" cy="352079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6027577" y="3028495"/>
            <a:ext cx="3732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6027575" y="4184648"/>
            <a:ext cx="3732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6049346" y="5379809"/>
            <a:ext cx="3732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6" idx="1"/>
            <a:endCxn id="48" idx="3"/>
          </p:cNvCxnSpPr>
          <p:nvPr/>
        </p:nvCxnSpPr>
        <p:spPr>
          <a:xfrm flipH="1" flipV="1">
            <a:off x="7361854" y="3028495"/>
            <a:ext cx="333152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7" idx="1"/>
            <a:endCxn id="50" idx="3"/>
          </p:cNvCxnSpPr>
          <p:nvPr/>
        </p:nvCxnSpPr>
        <p:spPr>
          <a:xfrm flipH="1" flipV="1">
            <a:off x="7361853" y="4197974"/>
            <a:ext cx="333153" cy="617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8" idx="1"/>
          </p:cNvCxnSpPr>
          <p:nvPr/>
        </p:nvCxnSpPr>
        <p:spPr>
          <a:xfrm flipH="1" flipV="1">
            <a:off x="7352523" y="5367452"/>
            <a:ext cx="384471" cy="1235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477072" y="897621"/>
            <a:ext cx="6288832" cy="5160591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6627847" y="6058212"/>
            <a:ext cx="0" cy="3892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6627847" y="6442837"/>
            <a:ext cx="697025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531530" y="650550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키보드 인터럽트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9" name="순서도: 대체 처리 78"/>
          <p:cNvSpPr/>
          <p:nvPr/>
        </p:nvSpPr>
        <p:spPr>
          <a:xfrm>
            <a:off x="7324420" y="6262366"/>
            <a:ext cx="1612558" cy="370173"/>
          </a:xfrm>
          <a:prstGeom prst="flowChartAlternateProcess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프로그램 종료</a:t>
            </a:r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13033" y="1520364"/>
            <a:ext cx="2053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&lt;</a:t>
            </a:r>
            <a:r>
              <a:rPr lang="ko-KR" altLang="en-US" sz="1600" dirty="0" smtClean="0">
                <a:solidFill>
                  <a:schemeClr val="bg1"/>
                </a:solidFill>
              </a:rPr>
              <a:t>초음파 센서 제어</a:t>
            </a:r>
            <a:r>
              <a:rPr lang="en-US" altLang="ko-KR" sz="1600" dirty="0" smtClean="0">
                <a:solidFill>
                  <a:schemeClr val="bg1"/>
                </a:solidFill>
              </a:rPr>
              <a:t>&gt;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344535" y="278541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&lt;</a:t>
            </a:r>
            <a:r>
              <a:rPr lang="ko-KR" altLang="en-US" sz="1600" dirty="0" smtClean="0">
                <a:solidFill>
                  <a:schemeClr val="bg1"/>
                </a:solidFill>
              </a:rPr>
              <a:t>모터 제어</a:t>
            </a:r>
            <a:r>
              <a:rPr lang="en-US" altLang="ko-KR" sz="1600" dirty="0" smtClean="0">
                <a:solidFill>
                  <a:schemeClr val="bg1"/>
                </a:solidFill>
              </a:rPr>
              <a:t>&gt;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1922137" y="2631238"/>
            <a:ext cx="1626955" cy="444618"/>
          </a:xfrm>
          <a:prstGeom prst="flowChartAlternateProcess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프로그램 시작</a:t>
            </a:r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65945" y="2008124"/>
            <a:ext cx="4022095" cy="4434714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4679662" y="6166954"/>
            <a:ext cx="394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x3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051390" y="4753952"/>
            <a:ext cx="1368448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센서 값 저장</a:t>
            </a:r>
            <a:endParaRPr lang="ko-KR" altLang="en-US" sz="1400" dirty="0"/>
          </a:p>
        </p:txBody>
      </p:sp>
      <p:cxnSp>
        <p:nvCxnSpPr>
          <p:cNvPr id="95" name="직선 화살표 연결선 94"/>
          <p:cNvCxnSpPr>
            <a:stCxn id="83" idx="2"/>
            <a:endCxn id="114" idx="0"/>
          </p:cNvCxnSpPr>
          <p:nvPr/>
        </p:nvCxnSpPr>
        <p:spPr>
          <a:xfrm flipH="1">
            <a:off x="2735614" y="3075856"/>
            <a:ext cx="1" cy="32511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2735614" y="5211155"/>
            <a:ext cx="0" cy="75247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1539816" y="5963629"/>
            <a:ext cx="119579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V="1">
            <a:off x="1542991" y="4266191"/>
            <a:ext cx="0" cy="169743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V="1">
            <a:off x="1556866" y="4266191"/>
            <a:ext cx="1195798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2051390" y="3400967"/>
            <a:ext cx="1368448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스레드 생성</a:t>
            </a:r>
            <a:endParaRPr lang="ko-KR" altLang="en-US" sz="1400" dirty="0"/>
          </a:p>
        </p:txBody>
      </p:sp>
      <p:cxnSp>
        <p:nvCxnSpPr>
          <p:cNvPr id="116" name="직선 화살표 연결선 115"/>
          <p:cNvCxnSpPr>
            <a:stCxn id="114" idx="2"/>
            <a:endCxn id="94" idx="0"/>
          </p:cNvCxnSpPr>
          <p:nvPr/>
        </p:nvCxnSpPr>
        <p:spPr>
          <a:xfrm>
            <a:off x="2735614" y="3858167"/>
            <a:ext cx="0" cy="89578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1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5633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주행 알고리즘 </a:t>
            </a:r>
            <a:r>
              <a:rPr lang="en-US" altLang="ko-KR" sz="3200" dirty="0" smtClean="0">
                <a:solidFill>
                  <a:schemeClr val="bg1"/>
                </a:solidFill>
              </a:rPr>
              <a:t>(pseudo-code)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795" y="1374979"/>
            <a:ext cx="89318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</a:rPr>
              <a:t>GPIO pin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초기화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초음파 센서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</a:rPr>
              <a:t>스레드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 초기화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초음파 센서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</a:rPr>
              <a:t>스레드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 시작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</a:rPr>
              <a:t>try</a:t>
            </a: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while </a:t>
            </a:r>
            <a:r>
              <a:rPr lang="en-US" altLang="ko-KR" sz="2000" dirty="0" smtClean="0">
                <a:solidFill>
                  <a:schemeClr val="bg1"/>
                </a:solidFill>
              </a:rPr>
              <a:t>true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do</a:t>
            </a: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if </a:t>
            </a:r>
            <a:r>
              <a:rPr lang="ko-KR" altLang="en-US" sz="2000" dirty="0" smtClean="0">
                <a:solidFill>
                  <a:schemeClr val="bg1"/>
                </a:solidFill>
              </a:rPr>
              <a:t>왼쪽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앞쪽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오른쪽 모두 뚫려있음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앞으로 직진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elif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왼쪽은 막혀있는데 오른쪽이 뚫려있음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우회전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elif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오른쪽은 막혀있는데 왼쪽이 뚫려있음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좌회전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elif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왼쪽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앞쪽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오른쪽 모두 막혀있음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while </a:t>
            </a:r>
            <a:r>
              <a:rPr lang="ko-KR" altLang="en-US" sz="2000" dirty="0" smtClean="0">
                <a:solidFill>
                  <a:schemeClr val="bg1"/>
                </a:solidFill>
              </a:rPr>
              <a:t>앞쪽과 오른쪽이 뚫릴 때까지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do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우회전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        end while</a:t>
            </a: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end while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</a:rPr>
              <a:t>except </a:t>
            </a: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</a:rPr>
              <a:t>KeyboardInterrupt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</a:rPr>
              <a:t>Clean up GPIO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7" y="643811"/>
            <a:ext cx="3240717" cy="5763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6" y="643810"/>
            <a:ext cx="3240716" cy="5763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6" y="643809"/>
            <a:ext cx="3240716" cy="57630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6" y="643809"/>
            <a:ext cx="3240716" cy="57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1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5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9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8"/>
                            </p:stCondLst>
                            <p:childTnLst>
                              <p:par>
                                <p:cTn id="33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3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7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9"/>
                            </p:stCondLst>
                            <p:childTnLst>
                              <p:par>
                                <p:cTn id="61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1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5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6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7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9"/>
                            </p:stCondLst>
                            <p:childTnLst>
                              <p:par>
                                <p:cTn id="8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주행 영상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full_dr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1659" y="596821"/>
            <a:ext cx="3345235" cy="59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9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344</Words>
  <Application>Microsoft Office PowerPoint</Application>
  <PresentationFormat>와이드스크린</PresentationFormat>
  <Paragraphs>96</Paragraphs>
  <Slides>14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한컴 고딕</vt:lpstr>
      <vt:lpstr>Arial</vt:lpstr>
      <vt:lpstr>Office 테마</vt:lpstr>
      <vt:lpstr>Raspberry Pi를 사용한 자율주행 자동차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라즈베리파이를 사용한 자율주행 자동차</dc:title>
  <dc:creator>Choi YoungG.</dc:creator>
  <cp:lastModifiedBy>user</cp:lastModifiedBy>
  <cp:revision>53</cp:revision>
  <dcterms:created xsi:type="dcterms:W3CDTF">2023-12-16T01:41:09Z</dcterms:created>
  <dcterms:modified xsi:type="dcterms:W3CDTF">2023-12-19T07:15:53Z</dcterms:modified>
</cp:coreProperties>
</file>